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247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BrightTV Viewership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82459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Unlocking Growth Opportunities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57790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Transforming viewer data into actionable strategies to drive subscription growth and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1048"/>
            <a:ext cx="7763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Driving Subscription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6802"/>
            <a:ext cx="60405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Opportunities Identified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83059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Geographic Focus: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Leverage Gauteng's 75% concentration with targeted campaigns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3569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Content Strategy: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Double down on sports and music content proven to drive engagement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4079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Enhancement: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Improve user profiling to unlock personalization at scale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4589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Power User Insights: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Learn from high-activity viewers to optimize retention strategies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7577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data-driven insights provide a clear path to accelerate subscription growth through targeted content, improved personalization, and strategic market focus.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065139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3809"/>
            <a:ext cx="6579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Our Mission &amp; Roadmap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621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21261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Analyze User Trends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8598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Examine 10,000 viewer records to understand consumption patterns and identify growth opportunities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06621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21261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5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Identify Key Factors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08598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demographics, geographic distribution, and content preferences driving engagement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06621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421261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595568"/>
            <a:ext cx="3756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Strategic Recommendations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08598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targeted initiatives to boost subscription growth and optimize content strategy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5998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Today we'll transform viewer data into clear, actionable strategies that directly support our CEO's subscription growth objectives.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259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Scale &amp; User Activity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10051"/>
            <a:ext cx="366033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10K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206341" y="3341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22990"/>
            <a:ext cx="36603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viewer activity dataset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737616" y="2310051"/>
            <a:ext cx="366045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10.4B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150168" y="3341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UserID Volume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737616" y="3922990"/>
            <a:ext cx="36604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Massive scale of user engagement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903946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analysis reveals consistent user activity over time with seasonal fluctuations that present optimization opportunities. The scale demonstrates BrightTV's significant viewer base and engagement potential.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1271945"/>
            <a:ext cx="7627501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Channel Performance Leaders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3427" y="2267545"/>
            <a:ext cx="3710940" cy="1944172"/>
          </a:xfrm>
          <a:prstGeom prst="roundRect">
            <a:avLst>
              <a:gd name="adj" fmla="val 465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312" y="2490430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Supersport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6312" y="2955846"/>
            <a:ext cx="3265170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Top-performing sports content driving highest engagement and viewing duration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633" y="2267545"/>
            <a:ext cx="3710940" cy="1944172"/>
          </a:xfrm>
          <a:prstGeom prst="roundRect">
            <a:avLst>
              <a:gd name="adj" fmla="val 465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2518" y="2490430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Trace TV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902518" y="2955846"/>
            <a:ext cx="3265170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Music entertainment capturing significant audience share and retention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3427" y="4426982"/>
            <a:ext cx="7637145" cy="1255514"/>
          </a:xfrm>
          <a:prstGeom prst="roundRect">
            <a:avLst>
              <a:gd name="adj" fmla="val 720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6312" y="4649867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Cartoon Network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6312" y="5115282"/>
            <a:ext cx="719137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Family-friendly content with strong consistent viewership patterns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3427" y="5924669"/>
            <a:ext cx="763714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top channels reveal clear viewer preferences for sports, music, and family entertainment - key insights for content acquisition and marketing focus.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7932"/>
            <a:ext cx="7949327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Critical Data Quality Challenge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2633186" y="3124676"/>
            <a:ext cx="2673429" cy="54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79.8%</a:t>
            </a:r>
            <a:endParaRPr lang="en-US" sz="4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816" y="1766173"/>
            <a:ext cx="3260408" cy="3260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1517" y="529816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Missing User Names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60690" y="5768102"/>
            <a:ext cx="641865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Significant data gap limiting personalization capabilities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323546" y="3124676"/>
            <a:ext cx="2673429" cy="54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20.2%</a:t>
            </a:r>
            <a:endParaRPr lang="en-US" sz="4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176" y="1766173"/>
            <a:ext cx="3260408" cy="32604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01877" y="529816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Complete Profiles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451050" y="5768102"/>
            <a:ext cx="641865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with name data available for targeting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60690" y="6360319"/>
            <a:ext cx="13109019" cy="1271349"/>
          </a:xfrm>
          <a:prstGeom prst="roundRect">
            <a:avLst>
              <a:gd name="adj" fmla="val 7181"/>
            </a:avLst>
          </a:prstGeom>
          <a:solidFill>
            <a:srgbClr val="BBC6F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79" y="6670358"/>
            <a:ext cx="271701" cy="21728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66969" y="6631900"/>
            <a:ext cx="12185452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represents our biggest opportunity: improving data collection will unlock personalized experiences and targeted marketing that drives subscription growth.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846" y="378500"/>
            <a:ext cx="4245412" cy="43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Geographic Concentration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967752" y="2064782"/>
            <a:ext cx="169330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75%</a:t>
            </a:r>
            <a:endParaRPr lang="en-US" sz="2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2014" y="1204317"/>
            <a:ext cx="2065020" cy="20650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54179" y="3441382"/>
            <a:ext cx="172081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Gauteng Province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81846" y="3794046"/>
            <a:ext cx="666547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Dominant viewer concentration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967752" y="5184338"/>
            <a:ext cx="169330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25%</a:t>
            </a:r>
            <a:endParaRPr lang="en-US" sz="2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14" y="4323874"/>
            <a:ext cx="2065020" cy="20650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954179" y="6560939"/>
            <a:ext cx="172081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Other Provinces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81846" y="6913602"/>
            <a:ext cx="666547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Growth expansion opportunity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81846" y="7288530"/>
            <a:ext cx="666547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Gauteng's dominance presents a clear opportunity for targeted marketing campaigns and localized content strategies to maximize our strongest market.</a:t>
            </a:r>
            <a:endParaRPr lang="en-US" sz="10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698" y="1169908"/>
            <a:ext cx="6665476" cy="66654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94780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High-Engagement Content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35461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Supersport Live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359950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Longest viewing duration indicating high engagement and retention potential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735461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Channel 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35995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music content performance driving consistent viewer loyalty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735461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869531"/>
            <a:ext cx="3064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ICC Cricket World Cup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359950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Premium sports events creating peak engagement and subscription drivers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9306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high-duration channels demonstrate that sports and music content are key subscription drivers, warranting increased investment and promotion.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0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593527"/>
            <a:ext cx="76333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Content Strategy for Low-Activity Periods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41732" y="2266236"/>
            <a:ext cx="7633335" cy="1649611"/>
          </a:xfrm>
          <a:prstGeom prst="roundRect">
            <a:avLst>
              <a:gd name="adj" fmla="val 5495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72213" y="2296716"/>
            <a:ext cx="863322" cy="1588651"/>
          </a:xfrm>
          <a:prstGeom prst="roundRect">
            <a:avLst>
              <a:gd name="adj" fmla="val 6264"/>
            </a:avLst>
          </a:prstGeom>
          <a:solidFill>
            <a:srgbClr val="D2D9F9"/>
          </a:solidFill>
          <a:ln/>
        </p:spPr>
      </p:sp>
      <p:sp>
        <p:nvSpPr>
          <p:cNvPr id="6" name="Text 3"/>
          <p:cNvSpPr/>
          <p:nvPr/>
        </p:nvSpPr>
        <p:spPr>
          <a:xfrm>
            <a:off x="6538198" y="2888694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351276" y="2512457"/>
            <a:ext cx="411408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Promote High-Duration Content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51276" y="2979063"/>
            <a:ext cx="649331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During low-activity days, feature Supersport, Channel O, and ICC Cricket content prominently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41732" y="4131588"/>
            <a:ext cx="7633335" cy="1649611"/>
          </a:xfrm>
          <a:prstGeom prst="roundRect">
            <a:avLst>
              <a:gd name="adj" fmla="val 5495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72213" y="4162068"/>
            <a:ext cx="863322" cy="1588651"/>
          </a:xfrm>
          <a:prstGeom prst="roundRect">
            <a:avLst>
              <a:gd name="adj" fmla="val 6264"/>
            </a:avLst>
          </a:prstGeom>
          <a:solidFill>
            <a:srgbClr val="D2D9F9"/>
          </a:solidFill>
          <a:ln/>
        </p:spPr>
      </p:sp>
      <p:sp>
        <p:nvSpPr>
          <p:cNvPr id="11" name="Text 8"/>
          <p:cNvSpPr/>
          <p:nvPr/>
        </p:nvSpPr>
        <p:spPr>
          <a:xfrm>
            <a:off x="6538198" y="4754047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7351276" y="4377809"/>
            <a:ext cx="375380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Gauteng-Targeted Campaigns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51276" y="4844415"/>
            <a:ext cx="649331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location-specific promotions to capitalize on our strongest market concentration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41732" y="5996940"/>
            <a:ext cx="7633335" cy="1649611"/>
          </a:xfrm>
          <a:prstGeom prst="roundRect">
            <a:avLst>
              <a:gd name="adj" fmla="val 5495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272213" y="6027420"/>
            <a:ext cx="863322" cy="1588651"/>
          </a:xfrm>
          <a:prstGeom prst="roundRect">
            <a:avLst>
              <a:gd name="adj" fmla="val 6264"/>
            </a:avLst>
          </a:prstGeom>
          <a:solidFill>
            <a:srgbClr val="D2D9F9"/>
          </a:solidFill>
          <a:ln/>
        </p:spPr>
      </p:sp>
      <p:sp>
        <p:nvSpPr>
          <p:cNvPr id="16" name="Text 13"/>
          <p:cNvSpPr/>
          <p:nvPr/>
        </p:nvSpPr>
        <p:spPr>
          <a:xfrm>
            <a:off x="6538198" y="6619399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4"/>
          <p:cNvSpPr/>
          <p:nvPr/>
        </p:nvSpPr>
        <p:spPr>
          <a:xfrm>
            <a:off x="7351276" y="6243161"/>
            <a:ext cx="3588068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Event-Driven Programming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51276" y="6709767"/>
            <a:ext cx="649331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Schedule special events and releases around sports matches and music premieres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7253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Growth Initiative Roadmap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96308"/>
            <a:ext cx="30480" cy="5599271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13621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18963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5119" y="19388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42937" y="1974175"/>
            <a:ext cx="3638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Quality Enhancement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464594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user profile completion incentives and streamlined registration to address the 79.8% missing name issue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49710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2571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119" y="32996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35060"/>
            <a:ext cx="3518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Content Acquisition Focus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3825478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Invest in sports and music genres, particularly premium live events that drive highest engagement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67010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430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45119" y="4472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074551" y="4508063"/>
            <a:ext cx="31065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Personalization Engine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9848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recommendation system based on viewing history and power user behavior patterns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431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6032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45119" y="5645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681067"/>
            <a:ext cx="2984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Strategic Partnerships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9270" y="6171486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Forge exclusive content deals with Supersport and Trace TV to differentiate our platform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2025-09-28T11:14:50Z</dcterms:created>
  <dcterms:modified xsi:type="dcterms:W3CDTF">2025-09-28T11:14:50Z</dcterms:modified>
</cp:coreProperties>
</file>